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3" r:id="rId8"/>
    <p:sldId id="284" r:id="rId9"/>
    <p:sldId id="285" r:id="rId10"/>
    <p:sldId id="286" r:id="rId11"/>
    <p:sldId id="287" r:id="rId12"/>
    <p:sldId id="290" r:id="rId13"/>
    <p:sldId id="289" r:id="rId14"/>
    <p:sldId id="288" r:id="rId15"/>
    <p:sldId id="291" r:id="rId16"/>
    <p:sldId id="292" r:id="rId17"/>
    <p:sldId id="293" r:id="rId18"/>
    <p:sldId id="294" r:id="rId19"/>
    <p:sldId id="298" r:id="rId20"/>
    <p:sldId id="295" r:id="rId21"/>
    <p:sldId id="296" r:id="rId22"/>
    <p:sldId id="29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5/7/2024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5/7/2024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IN" dirty="0">
                <a:latin typeface="Calibri" panose="020F0502020204030204" pitchFamily="34" charset="0"/>
                <a:ea typeface="Calibri" panose="020F0502020204030204" pitchFamily="34" charset="0"/>
                <a:cs typeface="Calibri" panose="020F0502020204030204" pitchFamily="34" charset="0"/>
              </a:rPr>
              <a:t>Telecom Churn Case Study</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276534" y="4046362"/>
            <a:ext cx="3711927" cy="1279583"/>
          </a:xfrm>
        </p:spPr>
        <p:txBody>
          <a:bodyPr>
            <a:normAutofit fontScale="77500" lnSpcReduction="20000"/>
          </a:bodyPr>
          <a:lstStyle/>
          <a:p>
            <a:pPr algn="l"/>
            <a:r>
              <a:rPr lang="en-IN" dirty="0"/>
              <a:t>Submitted by: Khushi Vora</a:t>
            </a:r>
          </a:p>
          <a:p>
            <a:pPr algn="l"/>
            <a:r>
              <a:rPr lang="en-IN" sz="2300" dirty="0"/>
              <a:t>                      Neha Vinod </a:t>
            </a:r>
            <a:r>
              <a:rPr lang="en-IN" dirty="0"/>
              <a:t>Nair</a:t>
            </a:r>
          </a:p>
          <a:p>
            <a:pPr algn="l"/>
            <a:r>
              <a:rPr lang="en-IN" sz="2300" dirty="0"/>
              <a:t>                      </a:t>
            </a:r>
            <a:r>
              <a:rPr lang="en-IN" sz="2300" dirty="0" err="1"/>
              <a:t>Gyanender</a:t>
            </a:r>
            <a:r>
              <a:rPr lang="en-IN" sz="2300" dirty="0"/>
              <a:t> Sindhu</a:t>
            </a:r>
            <a:endParaRPr lang="en-US" sz="2300" dirty="0"/>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D9FC8-3A90-1ED1-19F3-9C6634BDC894}"/>
              </a:ext>
            </a:extLst>
          </p:cNvPr>
          <p:cNvSpPr>
            <a:spLocks noGrp="1"/>
          </p:cNvSpPr>
          <p:nvPr>
            <p:ph type="title"/>
          </p:nvPr>
        </p:nvSpPr>
        <p:spPr/>
        <p:txBody>
          <a:bodyPr>
            <a:normAutofit/>
          </a:bodyPr>
          <a:lstStyle/>
          <a:p>
            <a:r>
              <a:rPr lang="en-US" sz="3600" i="0" u="sng" dirty="0">
                <a:solidFill>
                  <a:schemeClr val="tx1"/>
                </a:solidFill>
                <a:effectLst/>
              </a:rPr>
              <a:t>Handling class imbalance using SMOTE</a:t>
            </a:r>
            <a:r>
              <a:rPr lang="en-US" sz="3600" u="sng" dirty="0">
                <a:solidFill>
                  <a:schemeClr val="tx1"/>
                </a:solidFill>
              </a:rPr>
              <a:t> </a:t>
            </a:r>
            <a:br>
              <a:rPr lang="en-US" dirty="0"/>
            </a:br>
            <a:endParaRPr lang="en-IN" dirty="0"/>
          </a:p>
        </p:txBody>
      </p:sp>
      <p:pic>
        <p:nvPicPr>
          <p:cNvPr id="5" name="Content Placeholder 4">
            <a:extLst>
              <a:ext uri="{FF2B5EF4-FFF2-40B4-BE49-F238E27FC236}">
                <a16:creationId xmlns:a16="http://schemas.microsoft.com/office/drawing/2014/main" id="{DA1C1E9D-2BBB-7BD7-8DFD-C7CD5B971E2B}"/>
              </a:ext>
            </a:extLst>
          </p:cNvPr>
          <p:cNvPicPr>
            <a:picLocks noGrp="1" noChangeAspect="1"/>
          </p:cNvPicPr>
          <p:nvPr>
            <p:ph idx="1"/>
          </p:nvPr>
        </p:nvPicPr>
        <p:blipFill>
          <a:blip r:embed="rId2"/>
          <a:stretch>
            <a:fillRect/>
          </a:stretch>
        </p:blipFill>
        <p:spPr>
          <a:xfrm>
            <a:off x="2498650" y="1711843"/>
            <a:ext cx="6507126" cy="3870250"/>
          </a:xfrm>
        </p:spPr>
      </p:pic>
      <p:sp>
        <p:nvSpPr>
          <p:cNvPr id="6" name="TextBox 5">
            <a:extLst>
              <a:ext uri="{FF2B5EF4-FFF2-40B4-BE49-F238E27FC236}">
                <a16:creationId xmlns:a16="http://schemas.microsoft.com/office/drawing/2014/main" id="{22CC3BC3-568D-EBC6-7630-2A80225446F9}"/>
              </a:ext>
            </a:extLst>
          </p:cNvPr>
          <p:cNvSpPr txBox="1"/>
          <p:nvPr/>
        </p:nvSpPr>
        <p:spPr>
          <a:xfrm>
            <a:off x="2923953" y="5925234"/>
            <a:ext cx="5291586" cy="646331"/>
          </a:xfrm>
          <a:prstGeom prst="rect">
            <a:avLst/>
          </a:prstGeom>
          <a:noFill/>
        </p:spPr>
        <p:txBody>
          <a:bodyPr wrap="square" rtlCol="0">
            <a:spAutoFit/>
          </a:bodyPr>
          <a:lstStyle/>
          <a:p>
            <a:r>
              <a:rPr lang="en-US" dirty="0"/>
              <a:t>We can see now target is not skewed and class is balance.</a:t>
            </a:r>
            <a:endParaRPr lang="en-IN" dirty="0"/>
          </a:p>
        </p:txBody>
      </p:sp>
    </p:spTree>
    <p:extLst>
      <p:ext uri="{BB962C8B-B14F-4D97-AF65-F5344CB8AC3E}">
        <p14:creationId xmlns:p14="http://schemas.microsoft.com/office/powerpoint/2010/main" val="2711079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85A83-D441-E441-2636-C694BB8D35C1}"/>
              </a:ext>
            </a:extLst>
          </p:cNvPr>
          <p:cNvSpPr>
            <a:spLocks noGrp="1"/>
          </p:cNvSpPr>
          <p:nvPr>
            <p:ph type="title"/>
          </p:nvPr>
        </p:nvSpPr>
        <p:spPr>
          <a:xfrm>
            <a:off x="913795" y="609600"/>
            <a:ext cx="10353762" cy="591879"/>
          </a:xfrm>
        </p:spPr>
        <p:txBody>
          <a:bodyPr>
            <a:normAutofit/>
          </a:bodyPr>
          <a:lstStyle/>
          <a:p>
            <a:r>
              <a:rPr lang="en-IN" sz="2800" b="1" u="sng" dirty="0"/>
              <a:t>Model Building </a:t>
            </a:r>
          </a:p>
        </p:txBody>
      </p:sp>
      <p:pic>
        <p:nvPicPr>
          <p:cNvPr id="5" name="Content Placeholder 4">
            <a:extLst>
              <a:ext uri="{FF2B5EF4-FFF2-40B4-BE49-F238E27FC236}">
                <a16:creationId xmlns:a16="http://schemas.microsoft.com/office/drawing/2014/main" id="{10FD6214-CD30-3916-EB8E-C690E09E4AA0}"/>
              </a:ext>
            </a:extLst>
          </p:cNvPr>
          <p:cNvPicPr>
            <a:picLocks noGrp="1" noChangeAspect="1"/>
          </p:cNvPicPr>
          <p:nvPr>
            <p:ph idx="1"/>
          </p:nvPr>
        </p:nvPicPr>
        <p:blipFill>
          <a:blip r:embed="rId2"/>
          <a:stretch>
            <a:fillRect/>
          </a:stretch>
        </p:blipFill>
        <p:spPr>
          <a:xfrm>
            <a:off x="913795" y="2232837"/>
            <a:ext cx="3679470" cy="2392325"/>
          </a:xfrm>
        </p:spPr>
      </p:pic>
      <p:pic>
        <p:nvPicPr>
          <p:cNvPr id="9" name="Picture 8">
            <a:extLst>
              <a:ext uri="{FF2B5EF4-FFF2-40B4-BE49-F238E27FC236}">
                <a16:creationId xmlns:a16="http://schemas.microsoft.com/office/drawing/2014/main" id="{C19422D4-5D03-5A04-8A6F-313BDD9413E8}"/>
              </a:ext>
            </a:extLst>
          </p:cNvPr>
          <p:cNvPicPr>
            <a:picLocks noChangeAspect="1"/>
          </p:cNvPicPr>
          <p:nvPr/>
        </p:nvPicPr>
        <p:blipFill>
          <a:blip r:embed="rId3"/>
          <a:stretch>
            <a:fillRect/>
          </a:stretch>
        </p:blipFill>
        <p:spPr>
          <a:xfrm>
            <a:off x="5541526" y="2232837"/>
            <a:ext cx="5191850" cy="4425249"/>
          </a:xfrm>
          <a:prstGeom prst="rect">
            <a:avLst/>
          </a:prstGeom>
        </p:spPr>
      </p:pic>
      <p:sp>
        <p:nvSpPr>
          <p:cNvPr id="10" name="TextBox 9">
            <a:extLst>
              <a:ext uri="{FF2B5EF4-FFF2-40B4-BE49-F238E27FC236}">
                <a16:creationId xmlns:a16="http://schemas.microsoft.com/office/drawing/2014/main" id="{1CAFCA4E-675B-79C6-44E4-C0009971E706}"/>
              </a:ext>
            </a:extLst>
          </p:cNvPr>
          <p:cNvSpPr txBox="1"/>
          <p:nvPr/>
        </p:nvSpPr>
        <p:spPr>
          <a:xfrm>
            <a:off x="1052623" y="1488558"/>
            <a:ext cx="3516860" cy="369332"/>
          </a:xfrm>
          <a:prstGeom prst="rect">
            <a:avLst/>
          </a:prstGeom>
          <a:noFill/>
        </p:spPr>
        <p:txBody>
          <a:bodyPr wrap="none" rtlCol="0">
            <a:spAutoFit/>
          </a:bodyPr>
          <a:lstStyle/>
          <a:p>
            <a:r>
              <a:rPr lang="en-US"/>
              <a:t>1. Logistic Regression using RFE</a:t>
            </a:r>
            <a:endParaRPr lang="en-IN" dirty="0"/>
          </a:p>
        </p:txBody>
      </p:sp>
    </p:spTree>
    <p:extLst>
      <p:ext uri="{BB962C8B-B14F-4D97-AF65-F5344CB8AC3E}">
        <p14:creationId xmlns:p14="http://schemas.microsoft.com/office/powerpoint/2010/main" val="4182378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43D70-FDFD-1AE9-1475-C68685054AE3}"/>
              </a:ext>
            </a:extLst>
          </p:cNvPr>
          <p:cNvSpPr>
            <a:spLocks noGrp="1"/>
          </p:cNvSpPr>
          <p:nvPr>
            <p:ph type="title"/>
          </p:nvPr>
        </p:nvSpPr>
        <p:spPr/>
        <p:txBody>
          <a:bodyPr>
            <a:normAutofit/>
          </a:bodyPr>
          <a:lstStyle/>
          <a:p>
            <a:r>
              <a:rPr lang="en-IN" sz="3200" u="sng" dirty="0">
                <a:latin typeface="+mn-lt"/>
              </a:rPr>
              <a:t>ROC Plotting</a:t>
            </a:r>
          </a:p>
        </p:txBody>
      </p:sp>
      <p:pic>
        <p:nvPicPr>
          <p:cNvPr id="5" name="Content Placeholder 4">
            <a:extLst>
              <a:ext uri="{FF2B5EF4-FFF2-40B4-BE49-F238E27FC236}">
                <a16:creationId xmlns:a16="http://schemas.microsoft.com/office/drawing/2014/main" id="{93913A43-C8A4-AF6B-71E8-80F09B5C8E4B}"/>
              </a:ext>
            </a:extLst>
          </p:cNvPr>
          <p:cNvPicPr>
            <a:picLocks noGrp="1" noChangeAspect="1"/>
          </p:cNvPicPr>
          <p:nvPr>
            <p:ph idx="1"/>
          </p:nvPr>
        </p:nvPicPr>
        <p:blipFill>
          <a:blip r:embed="rId2"/>
          <a:stretch>
            <a:fillRect/>
          </a:stretch>
        </p:blipFill>
        <p:spPr>
          <a:xfrm>
            <a:off x="3881368" y="2076450"/>
            <a:ext cx="4419738" cy="3714750"/>
          </a:xfrm>
        </p:spPr>
      </p:pic>
    </p:spTree>
    <p:extLst>
      <p:ext uri="{BB962C8B-B14F-4D97-AF65-F5344CB8AC3E}">
        <p14:creationId xmlns:p14="http://schemas.microsoft.com/office/powerpoint/2010/main" val="4051291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0083-ADC6-DE06-3932-4C5BDEFAAF3F}"/>
              </a:ext>
            </a:extLst>
          </p:cNvPr>
          <p:cNvSpPr>
            <a:spLocks noGrp="1"/>
          </p:cNvSpPr>
          <p:nvPr>
            <p:ph type="title"/>
          </p:nvPr>
        </p:nvSpPr>
        <p:spPr>
          <a:xfrm>
            <a:off x="913795" y="609600"/>
            <a:ext cx="10353762" cy="880153"/>
          </a:xfrm>
        </p:spPr>
        <p:txBody>
          <a:bodyPr/>
          <a:lstStyle/>
          <a:p>
            <a:r>
              <a:rPr lang="en-IN" dirty="0">
                <a:latin typeface="+mn-lt"/>
              </a:rPr>
              <a:t> </a:t>
            </a:r>
            <a:r>
              <a:rPr lang="en-IN" sz="3200" u="sng" dirty="0">
                <a:latin typeface="+mn-lt"/>
              </a:rPr>
              <a:t>Optimal Cutoff</a:t>
            </a:r>
          </a:p>
        </p:txBody>
      </p:sp>
      <p:pic>
        <p:nvPicPr>
          <p:cNvPr id="5" name="Content Placeholder 4">
            <a:extLst>
              <a:ext uri="{FF2B5EF4-FFF2-40B4-BE49-F238E27FC236}">
                <a16:creationId xmlns:a16="http://schemas.microsoft.com/office/drawing/2014/main" id="{875BFD71-7A45-5625-480C-A1C50E5F02C4}"/>
              </a:ext>
            </a:extLst>
          </p:cNvPr>
          <p:cNvPicPr>
            <a:picLocks noGrp="1" noChangeAspect="1"/>
          </p:cNvPicPr>
          <p:nvPr>
            <p:ph idx="1"/>
          </p:nvPr>
        </p:nvPicPr>
        <p:blipFill>
          <a:blip r:embed="rId2"/>
          <a:stretch>
            <a:fillRect/>
          </a:stretch>
        </p:blipFill>
        <p:spPr>
          <a:xfrm>
            <a:off x="3517785" y="1727129"/>
            <a:ext cx="5145781" cy="3714750"/>
          </a:xfrm>
        </p:spPr>
      </p:pic>
      <p:sp>
        <p:nvSpPr>
          <p:cNvPr id="6" name="TextBox 5">
            <a:extLst>
              <a:ext uri="{FF2B5EF4-FFF2-40B4-BE49-F238E27FC236}">
                <a16:creationId xmlns:a16="http://schemas.microsoft.com/office/drawing/2014/main" id="{2FF2EE1E-B7CD-4DC2-FE68-32D586A6FCF3}"/>
              </a:ext>
            </a:extLst>
          </p:cNvPr>
          <p:cNvSpPr txBox="1"/>
          <p:nvPr/>
        </p:nvSpPr>
        <p:spPr>
          <a:xfrm>
            <a:off x="3517785" y="5971401"/>
            <a:ext cx="5145781" cy="338554"/>
          </a:xfrm>
          <a:prstGeom prst="rect">
            <a:avLst/>
          </a:prstGeom>
          <a:noFill/>
        </p:spPr>
        <p:txBody>
          <a:bodyPr wrap="square" rtlCol="0">
            <a:spAutoFit/>
          </a:bodyPr>
          <a:lstStyle/>
          <a:p>
            <a:r>
              <a:rPr lang="en-US" sz="1600" dirty="0"/>
              <a:t>As we can see optimal cutoff is 0.5 so we will keep it</a:t>
            </a:r>
            <a:endParaRPr lang="en-IN" sz="1600" dirty="0"/>
          </a:p>
        </p:txBody>
      </p:sp>
    </p:spTree>
    <p:extLst>
      <p:ext uri="{BB962C8B-B14F-4D97-AF65-F5344CB8AC3E}">
        <p14:creationId xmlns:p14="http://schemas.microsoft.com/office/powerpoint/2010/main" val="3629850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F994-6DAB-78DC-1BDE-4A196047DA44}"/>
              </a:ext>
            </a:extLst>
          </p:cNvPr>
          <p:cNvSpPr>
            <a:spLocks noGrp="1"/>
          </p:cNvSpPr>
          <p:nvPr>
            <p:ph type="title"/>
          </p:nvPr>
        </p:nvSpPr>
        <p:spPr>
          <a:xfrm>
            <a:off x="913795" y="215757"/>
            <a:ext cx="10353762" cy="998395"/>
          </a:xfrm>
        </p:spPr>
        <p:txBody>
          <a:bodyPr>
            <a:normAutofit/>
          </a:bodyPr>
          <a:lstStyle/>
          <a:p>
            <a:r>
              <a:rPr lang="en-IN" sz="2800" b="1" u="sng" dirty="0"/>
              <a:t>Decision Tree</a:t>
            </a:r>
          </a:p>
        </p:txBody>
      </p:sp>
      <p:sp>
        <p:nvSpPr>
          <p:cNvPr id="6" name="TextBox 5">
            <a:extLst>
              <a:ext uri="{FF2B5EF4-FFF2-40B4-BE49-F238E27FC236}">
                <a16:creationId xmlns:a16="http://schemas.microsoft.com/office/drawing/2014/main" id="{0D66F76B-6E6D-F72E-3861-EE14B30077CF}"/>
              </a:ext>
            </a:extLst>
          </p:cNvPr>
          <p:cNvSpPr txBox="1"/>
          <p:nvPr/>
        </p:nvSpPr>
        <p:spPr>
          <a:xfrm>
            <a:off x="2825393" y="1142860"/>
            <a:ext cx="5301465" cy="369332"/>
          </a:xfrm>
          <a:prstGeom prst="rect">
            <a:avLst/>
          </a:prstGeom>
          <a:noFill/>
        </p:spPr>
        <p:txBody>
          <a:bodyPr wrap="square" rtlCol="0">
            <a:spAutoFit/>
          </a:bodyPr>
          <a:lstStyle/>
          <a:p>
            <a:r>
              <a:rPr lang="en-IN" u="sng" dirty="0">
                <a:latin typeface="Aptos Narrow" panose="020B0004020202020204" pitchFamily="34" charset="0"/>
              </a:rPr>
              <a:t>ROC curve using hyperparameter tunning</a:t>
            </a:r>
          </a:p>
        </p:txBody>
      </p:sp>
      <p:pic>
        <p:nvPicPr>
          <p:cNvPr id="9" name="Picture 8">
            <a:extLst>
              <a:ext uri="{FF2B5EF4-FFF2-40B4-BE49-F238E27FC236}">
                <a16:creationId xmlns:a16="http://schemas.microsoft.com/office/drawing/2014/main" id="{022E4F5F-F1E2-BA4D-D18A-77DA7BA533CC}"/>
              </a:ext>
            </a:extLst>
          </p:cNvPr>
          <p:cNvPicPr>
            <a:picLocks noChangeAspect="1"/>
          </p:cNvPicPr>
          <p:nvPr/>
        </p:nvPicPr>
        <p:blipFill>
          <a:blip r:embed="rId2"/>
          <a:stretch>
            <a:fillRect/>
          </a:stretch>
        </p:blipFill>
        <p:spPr>
          <a:xfrm>
            <a:off x="2825393" y="1743092"/>
            <a:ext cx="6256961" cy="4072618"/>
          </a:xfrm>
          <a:prstGeom prst="rect">
            <a:avLst/>
          </a:prstGeom>
        </p:spPr>
      </p:pic>
      <p:sp>
        <p:nvSpPr>
          <p:cNvPr id="12" name="TextBox 11">
            <a:extLst>
              <a:ext uri="{FF2B5EF4-FFF2-40B4-BE49-F238E27FC236}">
                <a16:creationId xmlns:a16="http://schemas.microsoft.com/office/drawing/2014/main" id="{4560E3ED-1FF0-DCFC-29A6-112F6AEA85E6}"/>
              </a:ext>
            </a:extLst>
          </p:cNvPr>
          <p:cNvSpPr txBox="1"/>
          <p:nvPr/>
        </p:nvSpPr>
        <p:spPr>
          <a:xfrm>
            <a:off x="2681555" y="6277510"/>
            <a:ext cx="4087657" cy="307777"/>
          </a:xfrm>
          <a:prstGeom prst="rect">
            <a:avLst/>
          </a:prstGeom>
          <a:noFill/>
        </p:spPr>
        <p:txBody>
          <a:bodyPr wrap="none" rtlCol="0">
            <a:spAutoFit/>
          </a:bodyPr>
          <a:lstStyle/>
          <a:p>
            <a:r>
              <a:rPr lang="en-US" sz="1400"/>
              <a:t>With Decision Tree, we are getting 89% accuracy.</a:t>
            </a:r>
            <a:endParaRPr lang="en-IN" sz="1400" dirty="0"/>
          </a:p>
        </p:txBody>
      </p:sp>
    </p:spTree>
    <p:extLst>
      <p:ext uri="{BB962C8B-B14F-4D97-AF65-F5344CB8AC3E}">
        <p14:creationId xmlns:p14="http://schemas.microsoft.com/office/powerpoint/2010/main" val="1060528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2446E-C165-4B74-B9F6-35AA4EF2C77F}"/>
              </a:ext>
            </a:extLst>
          </p:cNvPr>
          <p:cNvSpPr>
            <a:spLocks noGrp="1"/>
          </p:cNvSpPr>
          <p:nvPr>
            <p:ph type="title"/>
          </p:nvPr>
        </p:nvSpPr>
        <p:spPr>
          <a:xfrm>
            <a:off x="-123290" y="380144"/>
            <a:ext cx="11390847" cy="976045"/>
          </a:xfrm>
        </p:spPr>
        <p:txBody>
          <a:bodyPr>
            <a:normAutofit/>
          </a:bodyPr>
          <a:lstStyle/>
          <a:p>
            <a:r>
              <a:rPr lang="en-IN" sz="3200" b="1" u="sng" dirty="0"/>
              <a:t>Random Forest</a:t>
            </a:r>
          </a:p>
        </p:txBody>
      </p:sp>
      <p:pic>
        <p:nvPicPr>
          <p:cNvPr id="6" name="Content Placeholder 5">
            <a:extLst>
              <a:ext uri="{FF2B5EF4-FFF2-40B4-BE49-F238E27FC236}">
                <a16:creationId xmlns:a16="http://schemas.microsoft.com/office/drawing/2014/main" id="{D25A6B3A-1279-B2A3-30B1-D51EB926D72E}"/>
              </a:ext>
            </a:extLst>
          </p:cNvPr>
          <p:cNvPicPr>
            <a:picLocks noGrp="1" noChangeAspect="1"/>
          </p:cNvPicPr>
          <p:nvPr>
            <p:ph idx="1"/>
          </p:nvPr>
        </p:nvPicPr>
        <p:blipFill>
          <a:blip r:embed="rId2"/>
          <a:stretch>
            <a:fillRect/>
          </a:stretch>
        </p:blipFill>
        <p:spPr>
          <a:xfrm>
            <a:off x="3429092" y="1959474"/>
            <a:ext cx="4145323" cy="3714750"/>
          </a:xfrm>
        </p:spPr>
      </p:pic>
      <p:sp>
        <p:nvSpPr>
          <p:cNvPr id="4" name="TextBox 3">
            <a:extLst>
              <a:ext uri="{FF2B5EF4-FFF2-40B4-BE49-F238E27FC236}">
                <a16:creationId xmlns:a16="http://schemas.microsoft.com/office/drawing/2014/main" id="{BD2B8BD2-749D-4450-527B-29B045CBE6BF}"/>
              </a:ext>
            </a:extLst>
          </p:cNvPr>
          <p:cNvSpPr txBox="1"/>
          <p:nvPr/>
        </p:nvSpPr>
        <p:spPr>
          <a:xfrm>
            <a:off x="3184989" y="1402354"/>
            <a:ext cx="5142557" cy="400110"/>
          </a:xfrm>
          <a:prstGeom prst="rect">
            <a:avLst/>
          </a:prstGeom>
          <a:noFill/>
        </p:spPr>
        <p:txBody>
          <a:bodyPr wrap="square" rtlCol="0">
            <a:spAutoFit/>
          </a:bodyPr>
          <a:lstStyle/>
          <a:p>
            <a:r>
              <a:rPr lang="en-IN" sz="2000" u="sng" dirty="0"/>
              <a:t>ROC curve using hyperparameter tunning</a:t>
            </a:r>
          </a:p>
        </p:txBody>
      </p:sp>
      <p:sp>
        <p:nvSpPr>
          <p:cNvPr id="7" name="TextBox 6">
            <a:extLst>
              <a:ext uri="{FF2B5EF4-FFF2-40B4-BE49-F238E27FC236}">
                <a16:creationId xmlns:a16="http://schemas.microsoft.com/office/drawing/2014/main" id="{6A4A8B8D-802F-641B-3013-36D56E031C14}"/>
              </a:ext>
            </a:extLst>
          </p:cNvPr>
          <p:cNvSpPr txBox="1"/>
          <p:nvPr/>
        </p:nvSpPr>
        <p:spPr>
          <a:xfrm>
            <a:off x="3394016" y="6046678"/>
            <a:ext cx="4948600" cy="338554"/>
          </a:xfrm>
          <a:prstGeom prst="rect">
            <a:avLst/>
          </a:prstGeom>
          <a:noFill/>
        </p:spPr>
        <p:txBody>
          <a:bodyPr wrap="square" rtlCol="0">
            <a:spAutoFit/>
          </a:bodyPr>
          <a:lstStyle/>
          <a:p>
            <a:r>
              <a:rPr lang="en-US" sz="1600" dirty="0"/>
              <a:t>With Random Forest, we are getting 94% accuracy</a:t>
            </a:r>
            <a:endParaRPr lang="en-IN" sz="1600" dirty="0"/>
          </a:p>
        </p:txBody>
      </p:sp>
    </p:spTree>
    <p:extLst>
      <p:ext uri="{BB962C8B-B14F-4D97-AF65-F5344CB8AC3E}">
        <p14:creationId xmlns:p14="http://schemas.microsoft.com/office/powerpoint/2010/main" val="2352341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02DF20-B88A-E62D-C064-B4DAB7DDDA06}"/>
              </a:ext>
            </a:extLst>
          </p:cNvPr>
          <p:cNvSpPr>
            <a:spLocks noGrp="1"/>
          </p:cNvSpPr>
          <p:nvPr>
            <p:ph idx="1"/>
          </p:nvPr>
        </p:nvSpPr>
        <p:spPr>
          <a:xfrm>
            <a:off x="913795" y="996594"/>
            <a:ext cx="10353762" cy="4794606"/>
          </a:xfrm>
        </p:spPr>
        <p:txBody>
          <a:bodyPr>
            <a:normAutofit/>
          </a:bodyPr>
          <a:lstStyle/>
          <a:p>
            <a:pPr algn="l" rtl="0"/>
            <a:r>
              <a:rPr lang="en-US" b="1" i="0" u="sng" dirty="0">
                <a:solidFill>
                  <a:schemeClr val="tx1"/>
                </a:solidFill>
                <a:effectLst/>
                <a:latin typeface="inherit"/>
              </a:rPr>
              <a:t>Business Insights</a:t>
            </a:r>
          </a:p>
          <a:p>
            <a:pPr algn="l" rtl="0">
              <a:buFont typeface="+mj-lt"/>
              <a:buAutoNum type="arabicPeriod"/>
            </a:pPr>
            <a:r>
              <a:rPr lang="en-US" b="0" i="0" dirty="0">
                <a:solidFill>
                  <a:schemeClr val="tx1"/>
                </a:solidFill>
                <a:effectLst/>
                <a:latin typeface="Helvetica Neue"/>
              </a:rPr>
              <a:t>In our effort to retain customers, prioritizing recall is crucial. Identifying customers at risk of churn (true positives) is paramount, as it allows us to intervene effectively and prevent customer loss. This approach minimizes the cost associated with losing a customer and acquiring new ones.</a:t>
            </a:r>
          </a:p>
          <a:p>
            <a:pPr algn="l" rtl="0">
              <a:buFont typeface="+mj-lt"/>
              <a:buAutoNum type="arabicPeriod"/>
            </a:pPr>
            <a:r>
              <a:rPr lang="en-US" b="0" i="0" dirty="0">
                <a:solidFill>
                  <a:schemeClr val="tx1"/>
                </a:solidFill>
                <a:effectLst/>
                <a:latin typeface="Helvetica Neue"/>
              </a:rPr>
              <a:t>Upon evaluating the trained models, we've observed that the tuned Random Forest model outperforms others, boasting the highest accuracy and recall rates at 94%. Therefore, selecting the Random Forest model aligns with our objective of maximizing customer retention effectiveness.</a:t>
            </a:r>
          </a:p>
          <a:p>
            <a:endParaRPr lang="en-IN" dirty="0"/>
          </a:p>
        </p:txBody>
      </p:sp>
    </p:spTree>
    <p:extLst>
      <p:ext uri="{BB962C8B-B14F-4D97-AF65-F5344CB8AC3E}">
        <p14:creationId xmlns:p14="http://schemas.microsoft.com/office/powerpoint/2010/main" val="2752669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36DE-BF87-18AA-6E53-A7932E2E1F9A}"/>
              </a:ext>
            </a:extLst>
          </p:cNvPr>
          <p:cNvSpPr>
            <a:spLocks noGrp="1"/>
          </p:cNvSpPr>
          <p:nvPr>
            <p:ph type="title"/>
          </p:nvPr>
        </p:nvSpPr>
        <p:spPr>
          <a:xfrm>
            <a:off x="913795" y="164388"/>
            <a:ext cx="10353762" cy="811658"/>
          </a:xfrm>
        </p:spPr>
        <p:txBody>
          <a:bodyPr>
            <a:normAutofit/>
          </a:bodyPr>
          <a:lstStyle/>
          <a:p>
            <a:r>
              <a:rPr lang="en-IN" sz="3200" b="1" u="sng" dirty="0"/>
              <a:t>Final Model</a:t>
            </a:r>
          </a:p>
        </p:txBody>
      </p:sp>
      <p:pic>
        <p:nvPicPr>
          <p:cNvPr id="5" name="Content Placeholder 4">
            <a:extLst>
              <a:ext uri="{FF2B5EF4-FFF2-40B4-BE49-F238E27FC236}">
                <a16:creationId xmlns:a16="http://schemas.microsoft.com/office/drawing/2014/main" id="{0FB2EFE2-9190-EBD2-9BEB-F606AB77E027}"/>
              </a:ext>
            </a:extLst>
          </p:cNvPr>
          <p:cNvPicPr>
            <a:picLocks noGrp="1" noChangeAspect="1"/>
          </p:cNvPicPr>
          <p:nvPr>
            <p:ph idx="1"/>
          </p:nvPr>
        </p:nvPicPr>
        <p:blipFill>
          <a:blip r:embed="rId2"/>
          <a:stretch>
            <a:fillRect/>
          </a:stretch>
        </p:blipFill>
        <p:spPr>
          <a:xfrm>
            <a:off x="3316653" y="976046"/>
            <a:ext cx="5548045" cy="3676874"/>
          </a:xfrm>
        </p:spPr>
      </p:pic>
      <p:sp>
        <p:nvSpPr>
          <p:cNvPr id="6" name="TextBox 5">
            <a:extLst>
              <a:ext uri="{FF2B5EF4-FFF2-40B4-BE49-F238E27FC236}">
                <a16:creationId xmlns:a16="http://schemas.microsoft.com/office/drawing/2014/main" id="{1AF3F00C-4679-2955-317D-D8ECB658E3BE}"/>
              </a:ext>
            </a:extLst>
          </p:cNvPr>
          <p:cNvSpPr txBox="1"/>
          <p:nvPr/>
        </p:nvSpPr>
        <p:spPr>
          <a:xfrm>
            <a:off x="493161" y="5119539"/>
            <a:ext cx="11198830" cy="1600438"/>
          </a:xfrm>
          <a:prstGeom prst="rect">
            <a:avLst/>
          </a:prstGeom>
          <a:noFill/>
        </p:spPr>
        <p:txBody>
          <a:bodyPr wrap="square" rtlCol="0">
            <a:spAutoFit/>
          </a:bodyPr>
          <a:lstStyle/>
          <a:p>
            <a:pPr marL="171450" indent="-171450">
              <a:buFont typeface="Wingdings" panose="05000000000000000000" pitchFamily="2" charset="2"/>
              <a:buChar char="q"/>
            </a:pPr>
            <a:r>
              <a:rPr lang="en-US" sz="1400" dirty="0"/>
              <a:t>We can see most of the top predictors are from the action phase, as the drop in engagement is prominent in that phase</a:t>
            </a:r>
          </a:p>
          <a:p>
            <a:pPr marL="171450" indent="-171450">
              <a:buFont typeface="Wingdings" panose="05000000000000000000" pitchFamily="2" charset="2"/>
              <a:buChar char="q"/>
            </a:pPr>
            <a:r>
              <a:rPr lang="en-US" sz="1400" dirty="0"/>
              <a:t>Some of the factors we noticed while performing EDA which can be clubbed with these insights are:</a:t>
            </a:r>
          </a:p>
          <a:p>
            <a:r>
              <a:rPr lang="en-US" sz="1400" dirty="0"/>
              <a:t> </a:t>
            </a:r>
            <a:r>
              <a:rPr lang="en-US" sz="1400" dirty="0" err="1"/>
              <a:t>i</a:t>
            </a:r>
            <a:r>
              <a:rPr lang="en-US" sz="1400" dirty="0"/>
              <a:t>) Users whose maximum recharge amount is less than 200 even in the good phase, should have a tag and re-evaluated time to time as they are more likely to churn</a:t>
            </a:r>
          </a:p>
          <a:p>
            <a:r>
              <a:rPr lang="en-US" sz="1400" dirty="0"/>
              <a:t> ii) Users that have been with the network less than 4 years, should be monitored time to time, as from data we can see that users who have been associated with the network for less than 4 years tend to churn more.</a:t>
            </a:r>
          </a:p>
          <a:p>
            <a:pPr marL="171450" indent="-171450">
              <a:buFont typeface="Wingdings" panose="05000000000000000000" pitchFamily="2" charset="2"/>
              <a:buChar char="q"/>
            </a:pPr>
            <a:r>
              <a:rPr lang="en-US" sz="1400" dirty="0"/>
              <a:t>MOU is one of the major factors, but data especially VBC if the user is not using a data pack if another factor to look out</a:t>
            </a:r>
            <a:endParaRPr lang="en-IN" sz="1400" dirty="0"/>
          </a:p>
        </p:txBody>
      </p:sp>
    </p:spTree>
    <p:extLst>
      <p:ext uri="{BB962C8B-B14F-4D97-AF65-F5344CB8AC3E}">
        <p14:creationId xmlns:p14="http://schemas.microsoft.com/office/powerpoint/2010/main" val="3605280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DB570B-10BC-5A20-28F8-6DBD161C6730}"/>
              </a:ext>
            </a:extLst>
          </p:cNvPr>
          <p:cNvSpPr>
            <a:spLocks noGrp="1"/>
          </p:cNvSpPr>
          <p:nvPr>
            <p:ph idx="1"/>
          </p:nvPr>
        </p:nvSpPr>
        <p:spPr>
          <a:xfrm>
            <a:off x="913795" y="832208"/>
            <a:ext cx="10353762" cy="4958992"/>
          </a:xfrm>
        </p:spPr>
        <p:txBody>
          <a:bodyPr>
            <a:normAutofit lnSpcReduction="10000"/>
          </a:bodyPr>
          <a:lstStyle/>
          <a:p>
            <a:pPr algn="l" rtl="0"/>
            <a:r>
              <a:rPr lang="en-US" sz="2600" b="1" i="0" u="sng" dirty="0">
                <a:solidFill>
                  <a:schemeClr val="tx1"/>
                </a:solidFill>
                <a:effectLst/>
                <a:latin typeface="inherit"/>
              </a:rPr>
              <a:t>Conclusion</a:t>
            </a:r>
          </a:p>
          <a:p>
            <a:pPr algn="l" rtl="0">
              <a:buFont typeface="+mj-lt"/>
              <a:buAutoNum type="arabicPeriod"/>
            </a:pPr>
            <a:r>
              <a:rPr lang="en-US" sz="2600" b="0" i="0" dirty="0">
                <a:solidFill>
                  <a:schemeClr val="tx1"/>
                </a:solidFill>
                <a:effectLst/>
                <a:latin typeface="Helvetica Neue"/>
              </a:rPr>
              <a:t>Telecom company needs to pay attention to the roaming rates. They need to provide good offers to the customers who are using services from a roaming zone.</a:t>
            </a:r>
          </a:p>
          <a:p>
            <a:pPr algn="l" rtl="0">
              <a:buFont typeface="+mj-lt"/>
              <a:buAutoNum type="arabicPeriod"/>
            </a:pPr>
            <a:r>
              <a:rPr lang="en-US" sz="2600" b="0" i="0" dirty="0">
                <a:solidFill>
                  <a:schemeClr val="tx1"/>
                </a:solidFill>
                <a:effectLst/>
                <a:latin typeface="Helvetica Neue"/>
              </a:rPr>
              <a:t>The company needs to focus on the STD and ISD rates. Perhaps, the rates are too high. Provide them with some kind of STD and ISD packages.</a:t>
            </a:r>
          </a:p>
          <a:p>
            <a:pPr algn="l" rtl="0">
              <a:buFont typeface="+mj-lt"/>
              <a:buAutoNum type="arabicPeriod"/>
            </a:pPr>
            <a:r>
              <a:rPr lang="en-US" sz="2600" b="0" i="0" dirty="0">
                <a:solidFill>
                  <a:schemeClr val="tx1"/>
                </a:solidFill>
                <a:effectLst/>
                <a:latin typeface="Helvetica Neue"/>
              </a:rPr>
              <a:t>To look into both of the issues stated above, it is desired that the telecom company collects customer query and complaint data and work on their services according to the needs of customers.</a:t>
            </a:r>
          </a:p>
          <a:p>
            <a:endParaRPr lang="en-IN" dirty="0"/>
          </a:p>
        </p:txBody>
      </p:sp>
    </p:spTree>
    <p:extLst>
      <p:ext uri="{BB962C8B-B14F-4D97-AF65-F5344CB8AC3E}">
        <p14:creationId xmlns:p14="http://schemas.microsoft.com/office/powerpoint/2010/main" val="2148299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AFA63-A1C9-8D59-1D4F-59DA0D849E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0628B2C-B549-59E7-3CA3-E4DDCB9C82E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286676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B0B07-AD0F-A38D-374B-D05FC2686B8A}"/>
              </a:ext>
            </a:extLst>
          </p:cNvPr>
          <p:cNvSpPr>
            <a:spLocks noGrp="1"/>
          </p:cNvSpPr>
          <p:nvPr>
            <p:ph type="title"/>
          </p:nvPr>
        </p:nvSpPr>
        <p:spPr>
          <a:xfrm>
            <a:off x="795461" y="0"/>
            <a:ext cx="10353762" cy="1257300"/>
          </a:xfrm>
        </p:spPr>
        <p:txBody>
          <a:bodyPr/>
          <a:lstStyle/>
          <a:p>
            <a:r>
              <a:rPr lang="en-IN" b="1" dirty="0"/>
              <a:t>Problem Statement</a:t>
            </a:r>
          </a:p>
        </p:txBody>
      </p:sp>
      <p:sp>
        <p:nvSpPr>
          <p:cNvPr id="3" name="Content Placeholder 2">
            <a:extLst>
              <a:ext uri="{FF2B5EF4-FFF2-40B4-BE49-F238E27FC236}">
                <a16:creationId xmlns:a16="http://schemas.microsoft.com/office/drawing/2014/main" id="{A64F430D-74A8-C4F5-9BAA-EE02EC62C2B0}"/>
              </a:ext>
            </a:extLst>
          </p:cNvPr>
          <p:cNvSpPr>
            <a:spLocks noGrp="1"/>
          </p:cNvSpPr>
          <p:nvPr>
            <p:ph idx="1"/>
          </p:nvPr>
        </p:nvSpPr>
        <p:spPr>
          <a:xfrm>
            <a:off x="919119" y="1097504"/>
            <a:ext cx="10353762" cy="3714749"/>
          </a:xfrm>
        </p:spPr>
        <p:txBody>
          <a:bodyPr>
            <a:noAutofit/>
          </a:bodyPr>
          <a:lstStyle/>
          <a:p>
            <a:r>
              <a:rPr lang="en-US" sz="1600" dirty="0"/>
              <a:t>Telecom industry characterized by high competition and annual churn rates of 15-25%.</a:t>
            </a:r>
          </a:p>
          <a:p>
            <a:r>
              <a:rPr lang="en-US" sz="1600" dirty="0"/>
              <a:t>Acquiring new customers costs 5-10 times more than retaining existing ones, emphasizing the importance of customer retention.</a:t>
            </a:r>
          </a:p>
          <a:p>
            <a:r>
              <a:rPr lang="en-US" sz="1600" dirty="0"/>
              <a:t>Retaining high-profit customers is a top priority for many incumbent operators.</a:t>
            </a:r>
          </a:p>
          <a:p>
            <a:r>
              <a:rPr lang="en-US" sz="1600" dirty="0"/>
              <a:t>Key project goal: Analyze customer-level data of a leading telecom firm to build predictive models for identifying high-risk churn customers.</a:t>
            </a:r>
          </a:p>
          <a:p>
            <a:r>
              <a:rPr lang="en-US" sz="1600" dirty="0"/>
              <a:t>Objective: Identify main indicators of churn to inform retention strategies.</a:t>
            </a:r>
          </a:p>
          <a:p>
            <a:r>
              <a:rPr lang="en-US" sz="1600" dirty="0"/>
              <a:t>Approach:</a:t>
            </a:r>
          </a:p>
          <a:p>
            <a:r>
              <a:rPr lang="en-US" sz="1600" dirty="0"/>
              <a:t>Analyze customer-level data.</a:t>
            </a:r>
          </a:p>
          <a:p>
            <a:r>
              <a:rPr lang="en-US" sz="1600" dirty="0"/>
              <a:t>Build predictive models to identify high-risk churn customers.</a:t>
            </a:r>
          </a:p>
          <a:p>
            <a:r>
              <a:rPr lang="en-US" sz="1600" dirty="0"/>
              <a:t>Importance of churn prediction:</a:t>
            </a:r>
          </a:p>
          <a:p>
            <a:r>
              <a:rPr lang="en-US" sz="1600" dirty="0"/>
              <a:t>Allows proactive measures to retain customers.</a:t>
            </a:r>
          </a:p>
          <a:p>
            <a:r>
              <a:rPr lang="en-US" sz="1600" dirty="0"/>
              <a:t>Helps optimize resource allocation for retention efforts.</a:t>
            </a:r>
          </a:p>
          <a:p>
            <a:r>
              <a:rPr lang="en-US" sz="1600" dirty="0"/>
              <a:t>Outcome: Development of strategies focused on retaining high-value customers and reducing churn rates.</a:t>
            </a:r>
            <a:endParaRPr lang="en-IN" sz="1600" dirty="0"/>
          </a:p>
        </p:txBody>
      </p:sp>
    </p:spTree>
    <p:extLst>
      <p:ext uri="{BB962C8B-B14F-4D97-AF65-F5344CB8AC3E}">
        <p14:creationId xmlns:p14="http://schemas.microsoft.com/office/powerpoint/2010/main" val="924542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232C3-4895-308D-4AF6-40235E251680}"/>
              </a:ext>
            </a:extLst>
          </p:cNvPr>
          <p:cNvSpPr>
            <a:spLocks noGrp="1"/>
          </p:cNvSpPr>
          <p:nvPr>
            <p:ph type="title"/>
          </p:nvPr>
        </p:nvSpPr>
        <p:spPr/>
        <p:txBody>
          <a:bodyPr/>
          <a:lstStyle/>
          <a:p>
            <a:r>
              <a:rPr lang="en-IN" dirty="0">
                <a:latin typeface="+mn-lt"/>
              </a:rPr>
              <a:t>Objectives</a:t>
            </a:r>
          </a:p>
        </p:txBody>
      </p:sp>
      <p:sp>
        <p:nvSpPr>
          <p:cNvPr id="3" name="Content Placeholder 2">
            <a:extLst>
              <a:ext uri="{FF2B5EF4-FFF2-40B4-BE49-F238E27FC236}">
                <a16:creationId xmlns:a16="http://schemas.microsoft.com/office/drawing/2014/main" id="{E07C9F99-F102-D68C-3F5A-56DFBBA38382}"/>
              </a:ext>
            </a:extLst>
          </p:cNvPr>
          <p:cNvSpPr>
            <a:spLocks noGrp="1"/>
          </p:cNvSpPr>
          <p:nvPr>
            <p:ph idx="1"/>
          </p:nvPr>
        </p:nvSpPr>
        <p:spPr/>
        <p:txBody>
          <a:bodyPr/>
          <a:lstStyle/>
          <a:p>
            <a:r>
              <a:rPr lang="en-US" dirty="0"/>
              <a:t>To predict Customer Churn rate</a:t>
            </a:r>
          </a:p>
          <a:p>
            <a:r>
              <a:rPr lang="en-US" dirty="0"/>
              <a:t> Finding the main variables/factors influencing Customer Churn </a:t>
            </a:r>
          </a:p>
          <a:p>
            <a:r>
              <a:rPr lang="en-US" dirty="0"/>
              <a:t>ML algorithms to build prediction models, evaluate the accuracy and performance of the models- Decision Tree, random forest, Logistic Regression. </a:t>
            </a:r>
          </a:p>
          <a:p>
            <a:r>
              <a:rPr lang="en-US" dirty="0"/>
              <a:t> Finding out the best model for our business case and providing executive suggestions. </a:t>
            </a:r>
            <a:endParaRPr lang="en-IN" dirty="0"/>
          </a:p>
        </p:txBody>
      </p:sp>
    </p:spTree>
    <p:extLst>
      <p:ext uri="{BB962C8B-B14F-4D97-AF65-F5344CB8AC3E}">
        <p14:creationId xmlns:p14="http://schemas.microsoft.com/office/powerpoint/2010/main" val="3957229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6880-05E0-8CC4-D375-C07F2D3E0CF8}"/>
              </a:ext>
            </a:extLst>
          </p:cNvPr>
          <p:cNvSpPr>
            <a:spLocks noGrp="1"/>
          </p:cNvSpPr>
          <p:nvPr>
            <p:ph type="title"/>
          </p:nvPr>
        </p:nvSpPr>
        <p:spPr/>
        <p:txBody>
          <a:bodyPr/>
          <a:lstStyle/>
          <a:p>
            <a:r>
              <a:rPr lang="en-IN" dirty="0"/>
              <a:t>Steps</a:t>
            </a:r>
          </a:p>
        </p:txBody>
      </p:sp>
      <p:sp>
        <p:nvSpPr>
          <p:cNvPr id="3" name="Content Placeholder 2">
            <a:extLst>
              <a:ext uri="{FF2B5EF4-FFF2-40B4-BE49-F238E27FC236}">
                <a16:creationId xmlns:a16="http://schemas.microsoft.com/office/drawing/2014/main" id="{CD133A4D-E978-6A4B-1907-F8CEAE0501A8}"/>
              </a:ext>
            </a:extLst>
          </p:cNvPr>
          <p:cNvSpPr>
            <a:spLocks noGrp="1"/>
          </p:cNvSpPr>
          <p:nvPr>
            <p:ph idx="1"/>
          </p:nvPr>
        </p:nvSpPr>
        <p:spPr/>
        <p:txBody>
          <a:bodyPr>
            <a:normAutofit lnSpcReduction="10000"/>
          </a:bodyPr>
          <a:lstStyle/>
          <a:p>
            <a:r>
              <a:rPr lang="en-IN" dirty="0"/>
              <a:t>Business Understanding </a:t>
            </a:r>
          </a:p>
          <a:p>
            <a:r>
              <a:rPr lang="en-IN" dirty="0"/>
              <a:t>Data Reading and Understanding</a:t>
            </a:r>
          </a:p>
          <a:p>
            <a:r>
              <a:rPr lang="en-IN" dirty="0"/>
              <a:t>EDA</a:t>
            </a:r>
          </a:p>
          <a:p>
            <a:r>
              <a:rPr lang="en-IN" dirty="0"/>
              <a:t>Data Preparation</a:t>
            </a:r>
          </a:p>
          <a:p>
            <a:r>
              <a:rPr lang="en-IN" dirty="0"/>
              <a:t>Building Models</a:t>
            </a:r>
          </a:p>
          <a:p>
            <a:r>
              <a:rPr lang="en-IN" dirty="0"/>
              <a:t>Validating the </a:t>
            </a:r>
            <a:r>
              <a:rPr lang="en-IN" dirty="0" err="1"/>
              <a:t>performace</a:t>
            </a:r>
            <a:r>
              <a:rPr lang="en-IN" dirty="0"/>
              <a:t> of Models</a:t>
            </a:r>
          </a:p>
          <a:p>
            <a:r>
              <a:rPr lang="en-IN" dirty="0"/>
              <a:t>Conclusion</a:t>
            </a:r>
          </a:p>
          <a:p>
            <a:endParaRPr lang="en-IN" dirty="0"/>
          </a:p>
        </p:txBody>
      </p:sp>
    </p:spTree>
    <p:extLst>
      <p:ext uri="{BB962C8B-B14F-4D97-AF65-F5344CB8AC3E}">
        <p14:creationId xmlns:p14="http://schemas.microsoft.com/office/powerpoint/2010/main" val="3665523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872C3-B2B9-32B8-8370-322E769C5971}"/>
              </a:ext>
            </a:extLst>
          </p:cNvPr>
          <p:cNvSpPr>
            <a:spLocks noGrp="1"/>
          </p:cNvSpPr>
          <p:nvPr>
            <p:ph type="title"/>
          </p:nvPr>
        </p:nvSpPr>
        <p:spPr>
          <a:xfrm>
            <a:off x="913795" y="609600"/>
            <a:ext cx="10353762" cy="654121"/>
          </a:xfrm>
        </p:spPr>
        <p:txBody>
          <a:bodyPr>
            <a:normAutofit fontScale="90000"/>
          </a:bodyPr>
          <a:lstStyle/>
          <a:p>
            <a:r>
              <a:rPr lang="en-IN" b="1" dirty="0">
                <a:latin typeface="+mn-lt"/>
              </a:rPr>
              <a:t>EDA</a:t>
            </a:r>
          </a:p>
        </p:txBody>
      </p:sp>
      <p:pic>
        <p:nvPicPr>
          <p:cNvPr id="5" name="Content Placeholder 4">
            <a:extLst>
              <a:ext uri="{FF2B5EF4-FFF2-40B4-BE49-F238E27FC236}">
                <a16:creationId xmlns:a16="http://schemas.microsoft.com/office/drawing/2014/main" id="{920F444C-A04F-BE63-EC94-159DC6DFA73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13794" y="1524000"/>
            <a:ext cx="6962879" cy="4724400"/>
          </a:xfrm>
        </p:spPr>
      </p:pic>
      <p:sp>
        <p:nvSpPr>
          <p:cNvPr id="10" name="TextBox 9">
            <a:extLst>
              <a:ext uri="{FF2B5EF4-FFF2-40B4-BE49-F238E27FC236}">
                <a16:creationId xmlns:a16="http://schemas.microsoft.com/office/drawing/2014/main" id="{3903088D-6D16-CA92-C7B2-1CDB3C2DBACC}"/>
              </a:ext>
            </a:extLst>
          </p:cNvPr>
          <p:cNvSpPr txBox="1"/>
          <p:nvPr/>
        </p:nvSpPr>
        <p:spPr>
          <a:xfrm>
            <a:off x="8229599" y="609600"/>
            <a:ext cx="3593433" cy="2031325"/>
          </a:xfrm>
          <a:prstGeom prst="rect">
            <a:avLst/>
          </a:prstGeom>
          <a:noFill/>
        </p:spPr>
        <p:txBody>
          <a:bodyPr wrap="square" rtlCol="0">
            <a:spAutoFit/>
          </a:bodyPr>
          <a:lstStyle/>
          <a:p>
            <a:r>
              <a:rPr lang="en-IN" dirty="0"/>
              <a:t>         </a:t>
            </a:r>
          </a:p>
          <a:p>
            <a:endParaRPr lang="en-IN" dirty="0"/>
          </a:p>
          <a:p>
            <a:endParaRPr lang="en-IN" dirty="0"/>
          </a:p>
          <a:p>
            <a:endParaRPr lang="en-US" dirty="0">
              <a:latin typeface="Aptos Display" panose="020B0004020202020204" pitchFamily="34" charset="0"/>
            </a:endParaRPr>
          </a:p>
          <a:p>
            <a:r>
              <a:rPr lang="en-US" dirty="0">
                <a:latin typeface="Aptos Display" panose="020B0004020202020204" pitchFamily="34" charset="0"/>
              </a:rPr>
              <a:t>From the plots we can define following upper limits to the suspected variables</a:t>
            </a:r>
            <a:endParaRPr lang="en-US" b="0" i="0" dirty="0">
              <a:effectLst/>
              <a:highlight>
                <a:srgbClr val="FFFFFF"/>
              </a:highlight>
              <a:latin typeface="Aptos Display" panose="020B0004020202020204" pitchFamily="34" charset="0"/>
            </a:endParaRPr>
          </a:p>
        </p:txBody>
      </p:sp>
      <p:pic>
        <p:nvPicPr>
          <p:cNvPr id="12" name="Picture 11">
            <a:extLst>
              <a:ext uri="{FF2B5EF4-FFF2-40B4-BE49-F238E27FC236}">
                <a16:creationId xmlns:a16="http://schemas.microsoft.com/office/drawing/2014/main" id="{44CCC322-DEF8-57FE-D03E-6BC6C0DF5F49}"/>
              </a:ext>
            </a:extLst>
          </p:cNvPr>
          <p:cNvPicPr>
            <a:picLocks noChangeAspect="1"/>
          </p:cNvPicPr>
          <p:nvPr/>
        </p:nvPicPr>
        <p:blipFill>
          <a:blip r:embed="rId4"/>
          <a:stretch>
            <a:fillRect/>
          </a:stretch>
        </p:blipFill>
        <p:spPr>
          <a:xfrm>
            <a:off x="8582624" y="2961857"/>
            <a:ext cx="2422865" cy="3286543"/>
          </a:xfrm>
          <a:prstGeom prst="rect">
            <a:avLst/>
          </a:prstGeom>
        </p:spPr>
      </p:pic>
    </p:spTree>
    <p:extLst>
      <p:ext uri="{BB962C8B-B14F-4D97-AF65-F5344CB8AC3E}">
        <p14:creationId xmlns:p14="http://schemas.microsoft.com/office/powerpoint/2010/main" val="2967835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FD622A-F4D7-33FA-ED84-14D71C5C0E56}"/>
              </a:ext>
            </a:extLst>
          </p:cNvPr>
          <p:cNvPicPr>
            <a:picLocks noGrp="1" noChangeAspect="1"/>
          </p:cNvPicPr>
          <p:nvPr>
            <p:ph idx="1"/>
          </p:nvPr>
        </p:nvPicPr>
        <p:blipFill>
          <a:blip r:embed="rId2"/>
          <a:stretch>
            <a:fillRect/>
          </a:stretch>
        </p:blipFill>
        <p:spPr>
          <a:xfrm>
            <a:off x="320845" y="1738076"/>
            <a:ext cx="5534525" cy="3381847"/>
          </a:xfrm>
        </p:spPr>
      </p:pic>
      <p:pic>
        <p:nvPicPr>
          <p:cNvPr id="7" name="Picture 6">
            <a:extLst>
              <a:ext uri="{FF2B5EF4-FFF2-40B4-BE49-F238E27FC236}">
                <a16:creationId xmlns:a16="http://schemas.microsoft.com/office/drawing/2014/main" id="{B548690A-5480-917D-6EC0-CD1F7C886877}"/>
              </a:ext>
            </a:extLst>
          </p:cNvPr>
          <p:cNvPicPr>
            <a:picLocks noChangeAspect="1"/>
          </p:cNvPicPr>
          <p:nvPr/>
        </p:nvPicPr>
        <p:blipFill>
          <a:blip r:embed="rId3"/>
          <a:stretch>
            <a:fillRect/>
          </a:stretch>
        </p:blipFill>
        <p:spPr>
          <a:xfrm>
            <a:off x="6336630" y="1738076"/>
            <a:ext cx="5534524" cy="3402541"/>
          </a:xfrm>
          <a:prstGeom prst="rect">
            <a:avLst/>
          </a:prstGeom>
        </p:spPr>
      </p:pic>
      <p:sp>
        <p:nvSpPr>
          <p:cNvPr id="8" name="TextBox 7">
            <a:extLst>
              <a:ext uri="{FF2B5EF4-FFF2-40B4-BE49-F238E27FC236}">
                <a16:creationId xmlns:a16="http://schemas.microsoft.com/office/drawing/2014/main" id="{4B61FC6D-4833-76B0-5FE3-BFD080D3D5A7}"/>
              </a:ext>
            </a:extLst>
          </p:cNvPr>
          <p:cNvSpPr txBox="1"/>
          <p:nvPr/>
        </p:nvSpPr>
        <p:spPr>
          <a:xfrm>
            <a:off x="472612" y="1038054"/>
            <a:ext cx="4984276" cy="461665"/>
          </a:xfrm>
          <a:prstGeom prst="rect">
            <a:avLst/>
          </a:prstGeom>
          <a:noFill/>
        </p:spPr>
        <p:txBody>
          <a:bodyPr wrap="square" rtlCol="0">
            <a:spAutoFit/>
          </a:bodyPr>
          <a:lstStyle/>
          <a:p>
            <a:r>
              <a:rPr lang="en-IN" sz="2400" u="sng" dirty="0">
                <a:ea typeface="Calibri" panose="020F0502020204030204" pitchFamily="34" charset="0"/>
                <a:cs typeface="Calibri" panose="020F0502020204030204" pitchFamily="34" charset="0"/>
              </a:rPr>
              <a:t>Churn based on tenure  </a:t>
            </a:r>
          </a:p>
        </p:txBody>
      </p:sp>
      <p:sp>
        <p:nvSpPr>
          <p:cNvPr id="9" name="TextBox 8">
            <a:extLst>
              <a:ext uri="{FF2B5EF4-FFF2-40B4-BE49-F238E27FC236}">
                <a16:creationId xmlns:a16="http://schemas.microsoft.com/office/drawing/2014/main" id="{316AF8FA-B737-4415-8173-81D8FFCA4AB8}"/>
              </a:ext>
            </a:extLst>
          </p:cNvPr>
          <p:cNvSpPr txBox="1"/>
          <p:nvPr/>
        </p:nvSpPr>
        <p:spPr>
          <a:xfrm>
            <a:off x="6336630" y="976045"/>
            <a:ext cx="5689014" cy="461665"/>
          </a:xfrm>
          <a:prstGeom prst="rect">
            <a:avLst/>
          </a:prstGeom>
          <a:noFill/>
        </p:spPr>
        <p:txBody>
          <a:bodyPr wrap="square" rtlCol="0">
            <a:spAutoFit/>
          </a:bodyPr>
          <a:lstStyle/>
          <a:p>
            <a:r>
              <a:rPr lang="en-IN" sz="2400" u="sng" dirty="0">
                <a:ea typeface="Calibri" panose="020F0502020204030204" pitchFamily="34" charset="0"/>
                <a:cs typeface="Calibri" panose="020F0502020204030204" pitchFamily="34" charset="0"/>
              </a:rPr>
              <a:t>Effect of max recharge amount on churn</a:t>
            </a:r>
          </a:p>
        </p:txBody>
      </p:sp>
      <p:sp>
        <p:nvSpPr>
          <p:cNvPr id="10" name="TextBox 9">
            <a:extLst>
              <a:ext uri="{FF2B5EF4-FFF2-40B4-BE49-F238E27FC236}">
                <a16:creationId xmlns:a16="http://schemas.microsoft.com/office/drawing/2014/main" id="{DB516D04-AC2E-44E8-C856-6560E238DF07}"/>
              </a:ext>
            </a:extLst>
          </p:cNvPr>
          <p:cNvSpPr txBox="1"/>
          <p:nvPr/>
        </p:nvSpPr>
        <p:spPr>
          <a:xfrm>
            <a:off x="320845" y="5589113"/>
            <a:ext cx="5534524" cy="830997"/>
          </a:xfrm>
          <a:prstGeom prst="rect">
            <a:avLst/>
          </a:prstGeom>
          <a:noFill/>
        </p:spPr>
        <p:txBody>
          <a:bodyPr wrap="square" rtlCol="0">
            <a:spAutoFit/>
          </a:bodyPr>
          <a:lstStyle/>
          <a:p>
            <a:r>
              <a:rPr lang="en-US" sz="1600" dirty="0"/>
              <a:t>Though we cannot see a clear pattern here, but we can notice that the majority of churners had a tenure of less than 4 years</a:t>
            </a:r>
            <a:endParaRPr lang="en-IN" sz="1600" dirty="0"/>
          </a:p>
        </p:txBody>
      </p:sp>
      <p:sp>
        <p:nvSpPr>
          <p:cNvPr id="12" name="TextBox 11">
            <a:extLst>
              <a:ext uri="{FF2B5EF4-FFF2-40B4-BE49-F238E27FC236}">
                <a16:creationId xmlns:a16="http://schemas.microsoft.com/office/drawing/2014/main" id="{DAB8598D-D6B5-8E2F-26F3-55336CD5656D}"/>
              </a:ext>
            </a:extLst>
          </p:cNvPr>
          <p:cNvSpPr txBox="1"/>
          <p:nvPr/>
        </p:nvSpPr>
        <p:spPr>
          <a:xfrm>
            <a:off x="6336631" y="5681445"/>
            <a:ext cx="5534524" cy="769441"/>
          </a:xfrm>
          <a:prstGeom prst="rect">
            <a:avLst/>
          </a:prstGeom>
          <a:noFill/>
        </p:spPr>
        <p:txBody>
          <a:bodyPr wrap="square" rtlCol="0">
            <a:spAutoFit/>
          </a:bodyPr>
          <a:lstStyle/>
          <a:p>
            <a:r>
              <a:rPr lang="en-US" sz="1600" dirty="0"/>
              <a:t>We can see that users who had the max recharge amount less the 200 churned more</a:t>
            </a:r>
          </a:p>
          <a:p>
            <a:endParaRPr lang="en-IN" sz="1200" dirty="0"/>
          </a:p>
        </p:txBody>
      </p:sp>
    </p:spTree>
    <p:extLst>
      <p:ext uri="{BB962C8B-B14F-4D97-AF65-F5344CB8AC3E}">
        <p14:creationId xmlns:p14="http://schemas.microsoft.com/office/powerpoint/2010/main" val="3581243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2986F41-0051-8CED-73C2-04D1B0628F4D}"/>
              </a:ext>
            </a:extLst>
          </p:cNvPr>
          <p:cNvPicPr>
            <a:picLocks noGrp="1" noChangeAspect="1"/>
          </p:cNvPicPr>
          <p:nvPr>
            <p:ph idx="1"/>
          </p:nvPr>
        </p:nvPicPr>
        <p:blipFill>
          <a:blip r:embed="rId2"/>
          <a:stretch>
            <a:fillRect/>
          </a:stretch>
        </p:blipFill>
        <p:spPr>
          <a:xfrm>
            <a:off x="483679" y="1528281"/>
            <a:ext cx="4873155" cy="3801437"/>
          </a:xfrm>
        </p:spPr>
      </p:pic>
      <p:pic>
        <p:nvPicPr>
          <p:cNvPr id="8" name="Picture 7">
            <a:extLst>
              <a:ext uri="{FF2B5EF4-FFF2-40B4-BE49-F238E27FC236}">
                <a16:creationId xmlns:a16="http://schemas.microsoft.com/office/drawing/2014/main" id="{BA820A05-9004-F5CA-CD4D-BDE7E15F8991}"/>
              </a:ext>
            </a:extLst>
          </p:cNvPr>
          <p:cNvPicPr>
            <a:picLocks noChangeAspect="1"/>
          </p:cNvPicPr>
          <p:nvPr/>
        </p:nvPicPr>
        <p:blipFill>
          <a:blip r:embed="rId3"/>
          <a:stretch>
            <a:fillRect/>
          </a:stretch>
        </p:blipFill>
        <p:spPr>
          <a:xfrm>
            <a:off x="5989833" y="1528281"/>
            <a:ext cx="5718488" cy="3801437"/>
          </a:xfrm>
          <a:prstGeom prst="rect">
            <a:avLst/>
          </a:prstGeom>
        </p:spPr>
      </p:pic>
      <p:sp>
        <p:nvSpPr>
          <p:cNvPr id="10" name="TextBox 9">
            <a:extLst>
              <a:ext uri="{FF2B5EF4-FFF2-40B4-BE49-F238E27FC236}">
                <a16:creationId xmlns:a16="http://schemas.microsoft.com/office/drawing/2014/main" id="{9D86A298-002E-44C2-EA8F-44A4C5BACDD5}"/>
              </a:ext>
            </a:extLst>
          </p:cNvPr>
          <p:cNvSpPr txBox="1"/>
          <p:nvPr/>
        </p:nvSpPr>
        <p:spPr>
          <a:xfrm>
            <a:off x="836424" y="904126"/>
            <a:ext cx="2725746" cy="369332"/>
          </a:xfrm>
          <a:prstGeom prst="rect">
            <a:avLst/>
          </a:prstGeom>
          <a:noFill/>
        </p:spPr>
        <p:txBody>
          <a:bodyPr wrap="none" rtlCol="0">
            <a:spAutoFit/>
          </a:bodyPr>
          <a:lstStyle/>
          <a:p>
            <a:r>
              <a:rPr lang="en-IN" dirty="0"/>
              <a:t> </a:t>
            </a:r>
            <a:r>
              <a:rPr lang="en-IN" u="sng" dirty="0"/>
              <a:t>VBC effects the revenue</a:t>
            </a:r>
          </a:p>
        </p:txBody>
      </p:sp>
      <p:sp>
        <p:nvSpPr>
          <p:cNvPr id="11" name="TextBox 10">
            <a:extLst>
              <a:ext uri="{FF2B5EF4-FFF2-40B4-BE49-F238E27FC236}">
                <a16:creationId xmlns:a16="http://schemas.microsoft.com/office/drawing/2014/main" id="{C5CDEBAD-C9F0-8372-EF0E-1E548048DA26}"/>
              </a:ext>
            </a:extLst>
          </p:cNvPr>
          <p:cNvSpPr txBox="1"/>
          <p:nvPr/>
        </p:nvSpPr>
        <p:spPr>
          <a:xfrm>
            <a:off x="6554912" y="904126"/>
            <a:ext cx="4039054" cy="400110"/>
          </a:xfrm>
          <a:prstGeom prst="rect">
            <a:avLst/>
          </a:prstGeom>
          <a:noFill/>
        </p:spPr>
        <p:txBody>
          <a:bodyPr wrap="none" rtlCol="0">
            <a:spAutoFit/>
          </a:bodyPr>
          <a:lstStyle/>
          <a:p>
            <a:r>
              <a:rPr lang="en-US" sz="2000" u="sng" dirty="0"/>
              <a:t>The </a:t>
            </a:r>
            <a:r>
              <a:rPr lang="en-US" sz="2000" u="sng" dirty="0" err="1"/>
              <a:t>total_mou</a:t>
            </a:r>
            <a:r>
              <a:rPr lang="en-US" sz="2000" u="sng" dirty="0"/>
              <a:t> effects the revenue</a:t>
            </a:r>
            <a:endParaRPr lang="en-IN" sz="2000" u="sng" dirty="0"/>
          </a:p>
        </p:txBody>
      </p:sp>
      <p:sp>
        <p:nvSpPr>
          <p:cNvPr id="12" name="TextBox 11">
            <a:extLst>
              <a:ext uri="{FF2B5EF4-FFF2-40B4-BE49-F238E27FC236}">
                <a16:creationId xmlns:a16="http://schemas.microsoft.com/office/drawing/2014/main" id="{728A7E6B-CD75-315A-F9B8-A4FA9DF6C070}"/>
              </a:ext>
            </a:extLst>
          </p:cNvPr>
          <p:cNvSpPr txBox="1"/>
          <p:nvPr/>
        </p:nvSpPr>
        <p:spPr>
          <a:xfrm>
            <a:off x="483679" y="5753529"/>
            <a:ext cx="4873155" cy="830997"/>
          </a:xfrm>
          <a:prstGeom prst="rect">
            <a:avLst/>
          </a:prstGeom>
          <a:noFill/>
        </p:spPr>
        <p:txBody>
          <a:bodyPr wrap="square" rtlCol="0">
            <a:spAutoFit/>
          </a:bodyPr>
          <a:lstStyle/>
          <a:p>
            <a:r>
              <a:rPr lang="en-US" sz="1200" dirty="0"/>
              <a:t>As we can observe that MOU is dropping significantly for churners in action phase which hitting the revenue generation. But then also revenue is higher in that part which indicates that the users are taking other services which increasing the revenue generation.</a:t>
            </a:r>
            <a:endParaRPr lang="en-IN" sz="1200" dirty="0"/>
          </a:p>
        </p:txBody>
      </p:sp>
      <p:sp>
        <p:nvSpPr>
          <p:cNvPr id="15" name="TextBox 14">
            <a:extLst>
              <a:ext uri="{FF2B5EF4-FFF2-40B4-BE49-F238E27FC236}">
                <a16:creationId xmlns:a16="http://schemas.microsoft.com/office/drawing/2014/main" id="{6C1296AA-9D79-02AF-BF63-75EDC454DD3B}"/>
              </a:ext>
            </a:extLst>
          </p:cNvPr>
          <p:cNvSpPr txBox="1"/>
          <p:nvPr/>
        </p:nvSpPr>
        <p:spPr>
          <a:xfrm>
            <a:off x="5989834" y="5753528"/>
            <a:ext cx="5718488" cy="430887"/>
          </a:xfrm>
          <a:prstGeom prst="rect">
            <a:avLst/>
          </a:prstGeom>
          <a:noFill/>
        </p:spPr>
        <p:txBody>
          <a:bodyPr wrap="square" rtlCol="0">
            <a:spAutoFit/>
          </a:bodyPr>
          <a:lstStyle/>
          <a:p>
            <a:r>
              <a:rPr lang="en-US" sz="1100" dirty="0"/>
              <a:t>As we can see users using less amount of VBC generating high revenue churned and also revenue is higher from less consumption part.</a:t>
            </a:r>
            <a:endParaRPr lang="en-IN" sz="1100" dirty="0"/>
          </a:p>
        </p:txBody>
      </p:sp>
    </p:spTree>
    <p:extLst>
      <p:ext uri="{BB962C8B-B14F-4D97-AF65-F5344CB8AC3E}">
        <p14:creationId xmlns:p14="http://schemas.microsoft.com/office/powerpoint/2010/main" val="235867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BAB522-7B71-B92F-D1A3-BFE3A9AF7CEC}"/>
              </a:ext>
            </a:extLst>
          </p:cNvPr>
          <p:cNvPicPr>
            <a:picLocks noGrp="1" noChangeAspect="1"/>
          </p:cNvPicPr>
          <p:nvPr>
            <p:ph idx="1"/>
          </p:nvPr>
        </p:nvPicPr>
        <p:blipFill>
          <a:blip r:embed="rId2"/>
          <a:stretch>
            <a:fillRect/>
          </a:stretch>
        </p:blipFill>
        <p:spPr>
          <a:xfrm>
            <a:off x="641425" y="1704734"/>
            <a:ext cx="5096586" cy="3448531"/>
          </a:xfrm>
        </p:spPr>
      </p:pic>
      <p:pic>
        <p:nvPicPr>
          <p:cNvPr id="7" name="Picture 6">
            <a:extLst>
              <a:ext uri="{FF2B5EF4-FFF2-40B4-BE49-F238E27FC236}">
                <a16:creationId xmlns:a16="http://schemas.microsoft.com/office/drawing/2014/main" id="{D82496CF-1F5A-3ADE-494C-DADFCBC86041}"/>
              </a:ext>
            </a:extLst>
          </p:cNvPr>
          <p:cNvPicPr>
            <a:picLocks noChangeAspect="1"/>
          </p:cNvPicPr>
          <p:nvPr/>
        </p:nvPicPr>
        <p:blipFill>
          <a:blip r:embed="rId3"/>
          <a:stretch>
            <a:fillRect/>
          </a:stretch>
        </p:blipFill>
        <p:spPr>
          <a:xfrm>
            <a:off x="6181620" y="1704735"/>
            <a:ext cx="5368955" cy="3448530"/>
          </a:xfrm>
          <a:prstGeom prst="rect">
            <a:avLst/>
          </a:prstGeom>
        </p:spPr>
      </p:pic>
      <p:sp>
        <p:nvSpPr>
          <p:cNvPr id="8" name="TextBox 7">
            <a:extLst>
              <a:ext uri="{FF2B5EF4-FFF2-40B4-BE49-F238E27FC236}">
                <a16:creationId xmlns:a16="http://schemas.microsoft.com/office/drawing/2014/main" id="{05ACDDB1-C677-66D9-FB1E-0C3B8430E57C}"/>
              </a:ext>
            </a:extLst>
          </p:cNvPr>
          <p:cNvSpPr txBox="1"/>
          <p:nvPr/>
        </p:nvSpPr>
        <p:spPr>
          <a:xfrm>
            <a:off x="641425" y="1130157"/>
            <a:ext cx="4354782" cy="369332"/>
          </a:xfrm>
          <a:prstGeom prst="rect">
            <a:avLst/>
          </a:prstGeom>
          <a:noFill/>
        </p:spPr>
        <p:txBody>
          <a:bodyPr wrap="none" rtlCol="0">
            <a:spAutoFit/>
          </a:bodyPr>
          <a:lstStyle/>
          <a:p>
            <a:r>
              <a:rPr lang="en-US" dirty="0"/>
              <a:t>Recharge amount vs local outgoing calls</a:t>
            </a:r>
          </a:p>
        </p:txBody>
      </p:sp>
      <p:sp>
        <p:nvSpPr>
          <p:cNvPr id="9" name="TextBox 8">
            <a:extLst>
              <a:ext uri="{FF2B5EF4-FFF2-40B4-BE49-F238E27FC236}">
                <a16:creationId xmlns:a16="http://schemas.microsoft.com/office/drawing/2014/main" id="{38FADA2A-5D76-8A3E-4615-676CCB2157E9}"/>
              </a:ext>
            </a:extLst>
          </p:cNvPr>
          <p:cNvSpPr txBox="1"/>
          <p:nvPr/>
        </p:nvSpPr>
        <p:spPr>
          <a:xfrm>
            <a:off x="6096000" y="1130157"/>
            <a:ext cx="4315412" cy="369332"/>
          </a:xfrm>
          <a:prstGeom prst="rect">
            <a:avLst/>
          </a:prstGeom>
          <a:noFill/>
        </p:spPr>
        <p:txBody>
          <a:bodyPr wrap="none" rtlCol="0">
            <a:spAutoFit/>
          </a:bodyPr>
          <a:lstStyle/>
          <a:p>
            <a:r>
              <a:rPr lang="en-US" dirty="0"/>
              <a:t>Service provider vs the recharge amount</a:t>
            </a:r>
            <a:endParaRPr lang="en-IN" dirty="0"/>
          </a:p>
        </p:txBody>
      </p:sp>
      <p:sp>
        <p:nvSpPr>
          <p:cNvPr id="10" name="TextBox 9">
            <a:extLst>
              <a:ext uri="{FF2B5EF4-FFF2-40B4-BE49-F238E27FC236}">
                <a16:creationId xmlns:a16="http://schemas.microsoft.com/office/drawing/2014/main" id="{F98E264F-78E9-0C98-8BA3-1FA3DFD9A833}"/>
              </a:ext>
            </a:extLst>
          </p:cNvPr>
          <p:cNvSpPr txBox="1"/>
          <p:nvPr/>
        </p:nvSpPr>
        <p:spPr>
          <a:xfrm>
            <a:off x="641424" y="5527497"/>
            <a:ext cx="5214845" cy="830997"/>
          </a:xfrm>
          <a:prstGeom prst="rect">
            <a:avLst/>
          </a:prstGeom>
          <a:noFill/>
        </p:spPr>
        <p:txBody>
          <a:bodyPr wrap="square" rtlCol="0">
            <a:spAutoFit/>
          </a:bodyPr>
          <a:lstStyle/>
          <a:p>
            <a:r>
              <a:rPr lang="en-US" sz="1200" dirty="0"/>
              <a:t>Users who were recharging with high amounts were using the service for local uses less as compared to user who did lesser amounts of recharge and people whose max recharge amount as well as local out going were very less even in the good phase churned more.</a:t>
            </a:r>
            <a:endParaRPr lang="en-IN" sz="1200" dirty="0"/>
          </a:p>
        </p:txBody>
      </p:sp>
      <p:sp>
        <p:nvSpPr>
          <p:cNvPr id="11" name="TextBox 10">
            <a:extLst>
              <a:ext uri="{FF2B5EF4-FFF2-40B4-BE49-F238E27FC236}">
                <a16:creationId xmlns:a16="http://schemas.microsoft.com/office/drawing/2014/main" id="{C4D2B8D8-67A9-EDF5-9CCD-4795FC6C17B0}"/>
              </a:ext>
            </a:extLst>
          </p:cNvPr>
          <p:cNvSpPr txBox="1"/>
          <p:nvPr/>
        </p:nvSpPr>
        <p:spPr>
          <a:xfrm>
            <a:off x="6349430" y="5589142"/>
            <a:ext cx="5214846" cy="461665"/>
          </a:xfrm>
          <a:prstGeom prst="rect">
            <a:avLst/>
          </a:prstGeom>
          <a:noFill/>
        </p:spPr>
        <p:txBody>
          <a:bodyPr wrap="square" rtlCol="0">
            <a:spAutoFit/>
          </a:bodyPr>
          <a:lstStyle/>
          <a:p>
            <a:r>
              <a:rPr lang="en-US" sz="1200" dirty="0"/>
              <a:t>Users who have max recharge amount on the higher end and still have low incoming call mou during the good phase, churned out more</a:t>
            </a:r>
            <a:endParaRPr lang="en-IN" sz="1200" dirty="0"/>
          </a:p>
        </p:txBody>
      </p:sp>
    </p:spTree>
    <p:extLst>
      <p:ext uri="{BB962C8B-B14F-4D97-AF65-F5344CB8AC3E}">
        <p14:creationId xmlns:p14="http://schemas.microsoft.com/office/powerpoint/2010/main" val="2102458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B0878-40E3-6A8E-0294-86F77185EA31}"/>
              </a:ext>
            </a:extLst>
          </p:cNvPr>
          <p:cNvSpPr>
            <a:spLocks noGrp="1"/>
          </p:cNvSpPr>
          <p:nvPr>
            <p:ph type="title"/>
          </p:nvPr>
        </p:nvSpPr>
        <p:spPr/>
        <p:txBody>
          <a:bodyPr>
            <a:normAutofit fontScale="90000"/>
          </a:bodyPr>
          <a:lstStyle/>
          <a:p>
            <a:r>
              <a:rPr lang="en-IN" sz="4000" b="1" dirty="0">
                <a:solidFill>
                  <a:schemeClr val="tx1"/>
                </a:solidFill>
                <a:effectLst>
                  <a:outerShdw blurRad="38100" dist="38100" dir="2700000" algn="tl">
                    <a:srgbClr val="000000">
                      <a:alpha val="43137"/>
                    </a:srgbClr>
                  </a:outerShdw>
                </a:effectLst>
              </a:rPr>
              <a:t>D</a:t>
            </a:r>
            <a:r>
              <a:rPr lang="en-IN" sz="4000" b="1" i="0" dirty="0">
                <a:solidFill>
                  <a:schemeClr val="tx1"/>
                </a:solidFill>
                <a:effectLst>
                  <a:outerShdw blurRad="38100" dist="38100" dir="2700000" algn="tl">
                    <a:srgbClr val="000000">
                      <a:alpha val="43137"/>
                    </a:srgbClr>
                  </a:outerShdw>
                </a:effectLst>
              </a:rPr>
              <a:t>istribution of target variable</a:t>
            </a:r>
            <a:r>
              <a:rPr lang="en-IN" sz="4000" b="1" dirty="0">
                <a:solidFill>
                  <a:schemeClr val="tx1"/>
                </a:solidFill>
                <a:effectLst>
                  <a:outerShdw blurRad="38100" dist="38100" dir="2700000" algn="tl">
                    <a:srgbClr val="000000">
                      <a:alpha val="43137"/>
                    </a:srgbClr>
                  </a:outerShdw>
                </a:effectLst>
              </a:rPr>
              <a:t> </a:t>
            </a:r>
            <a:br>
              <a:rPr lang="en-IN" b="1" dirty="0">
                <a:effectLst>
                  <a:outerShdw blurRad="38100" dist="38100" dir="2700000" algn="tl" rotWithShape="0">
                    <a:srgbClr val="000000">
                      <a:alpha val="43137"/>
                    </a:srgbClr>
                  </a:outerShdw>
                </a:effectLst>
              </a:rPr>
            </a:br>
            <a:endParaRPr lang="en-IN" b="1" dirty="0">
              <a:effectLst>
                <a:outerShdw blurRad="38100" dist="38100" dir="2700000" algn="tl" rotWithShape="0">
                  <a:srgbClr val="000000">
                    <a:alpha val="43137"/>
                  </a:srgbClr>
                </a:outerShdw>
              </a:effectLst>
            </a:endParaRPr>
          </a:p>
        </p:txBody>
      </p:sp>
      <p:pic>
        <p:nvPicPr>
          <p:cNvPr id="5" name="Content Placeholder 4">
            <a:extLst>
              <a:ext uri="{FF2B5EF4-FFF2-40B4-BE49-F238E27FC236}">
                <a16:creationId xmlns:a16="http://schemas.microsoft.com/office/drawing/2014/main" id="{99C47EA9-0E61-AFD3-8DE9-454E8E295EDE}"/>
              </a:ext>
            </a:extLst>
          </p:cNvPr>
          <p:cNvPicPr>
            <a:picLocks noGrp="1" noChangeAspect="1"/>
          </p:cNvPicPr>
          <p:nvPr>
            <p:ph idx="1"/>
          </p:nvPr>
        </p:nvPicPr>
        <p:blipFill>
          <a:blip r:embed="rId2"/>
          <a:stretch>
            <a:fillRect/>
          </a:stretch>
        </p:blipFill>
        <p:spPr>
          <a:xfrm>
            <a:off x="3020602" y="1674689"/>
            <a:ext cx="5876818" cy="3544584"/>
          </a:xfrm>
        </p:spPr>
      </p:pic>
      <p:sp>
        <p:nvSpPr>
          <p:cNvPr id="6" name="TextBox 5">
            <a:extLst>
              <a:ext uri="{FF2B5EF4-FFF2-40B4-BE49-F238E27FC236}">
                <a16:creationId xmlns:a16="http://schemas.microsoft.com/office/drawing/2014/main" id="{D2B6ED1F-4AD6-FB41-6028-EC03C38D2B00}"/>
              </a:ext>
            </a:extLst>
          </p:cNvPr>
          <p:cNvSpPr txBox="1"/>
          <p:nvPr/>
        </p:nvSpPr>
        <p:spPr>
          <a:xfrm>
            <a:off x="1850065" y="5720316"/>
            <a:ext cx="9110715" cy="584775"/>
          </a:xfrm>
          <a:prstGeom prst="rect">
            <a:avLst/>
          </a:prstGeom>
          <a:noFill/>
        </p:spPr>
        <p:txBody>
          <a:bodyPr wrap="square" rtlCol="0">
            <a:spAutoFit/>
          </a:bodyPr>
          <a:lstStyle/>
          <a:p>
            <a:r>
              <a:rPr lang="en-US" sz="1600" dirty="0"/>
              <a:t>As we can see that it is not skewed but highly imbalanced. The number of non churners are very high. so we will handle this using SMOTE</a:t>
            </a:r>
            <a:r>
              <a:rPr lang="en-US" sz="1100" dirty="0"/>
              <a:t>.</a:t>
            </a:r>
            <a:endParaRPr lang="en-IN" sz="1100" dirty="0"/>
          </a:p>
        </p:txBody>
      </p:sp>
    </p:spTree>
    <p:extLst>
      <p:ext uri="{BB962C8B-B14F-4D97-AF65-F5344CB8AC3E}">
        <p14:creationId xmlns:p14="http://schemas.microsoft.com/office/powerpoint/2010/main" val="3798569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{71A9407D-13A9-4049-BD88-E459E15D9E59}tf11665031_win32</Template>
  <TotalTime>118</TotalTime>
  <Words>913</Words>
  <Application>Microsoft Office PowerPoint</Application>
  <PresentationFormat>Widescreen</PresentationFormat>
  <Paragraphs>76</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Aptos Display</vt:lpstr>
      <vt:lpstr>Aptos Narrow</vt:lpstr>
      <vt:lpstr>Arial Nova</vt:lpstr>
      <vt:lpstr>Arial Nova Light</vt:lpstr>
      <vt:lpstr>Calibri</vt:lpstr>
      <vt:lpstr>Helvetica Neue</vt:lpstr>
      <vt:lpstr>inherit</vt:lpstr>
      <vt:lpstr>Wingdings</vt:lpstr>
      <vt:lpstr>Wingdings 2</vt:lpstr>
      <vt:lpstr>SlateVTI</vt:lpstr>
      <vt:lpstr>Telecom Churn Case Study</vt:lpstr>
      <vt:lpstr>Problem Statement</vt:lpstr>
      <vt:lpstr>Objectives</vt:lpstr>
      <vt:lpstr>Steps</vt:lpstr>
      <vt:lpstr>EDA</vt:lpstr>
      <vt:lpstr>PowerPoint Presentation</vt:lpstr>
      <vt:lpstr>PowerPoint Presentation</vt:lpstr>
      <vt:lpstr>PowerPoint Presentation</vt:lpstr>
      <vt:lpstr>Distribution of target variable  </vt:lpstr>
      <vt:lpstr>Handling class imbalance using SMOTE  </vt:lpstr>
      <vt:lpstr>Model Building </vt:lpstr>
      <vt:lpstr>ROC Plotting</vt:lpstr>
      <vt:lpstr> Optimal Cutoff</vt:lpstr>
      <vt:lpstr>Decision Tree</vt:lpstr>
      <vt:lpstr>Random Forest</vt:lpstr>
      <vt:lpstr>PowerPoint Presentation</vt:lpstr>
      <vt:lpstr>Final Model</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Telecom Churn Case Study</dc:title>
  <dc:creator>KHUSHI VORA</dc:creator>
  <cp:lastModifiedBy>Neha Nair</cp:lastModifiedBy>
  <cp:revision>2</cp:revision>
  <dcterms:created xsi:type="dcterms:W3CDTF">2024-05-07T13:40:43Z</dcterms:created>
  <dcterms:modified xsi:type="dcterms:W3CDTF">2024-05-07T17:01:18Z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